
<file path=[Content_Types].xml><?xml version="1.0" encoding="utf-8"?>
<Types xmlns="http://schemas.openxmlformats.org/package/2006/content-types"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F5397F-5BED-4AFB-BEA6-914779CA4E84}">
  <a:tblStyle styleId="{BBF5397F-5BED-4AFB-BEA6-914779CA4E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0"/>
  </p:normalViewPr>
  <p:slideViewPr>
    <p:cSldViewPr snapToGrid="0">
      <p:cViewPr varScale="1">
        <p:scale>
          <a:sx n="91" d="100"/>
          <a:sy n="91" d="100"/>
        </p:scale>
        <p:origin x="170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eeb6da2e3_1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7eeb6da2e3_1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127f2eb37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8127f2eb37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eeb6da2e3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7eeb6da2e3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eeb6da2e3_1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7eeb6da2e3_1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eeb6da2e3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7eeb6da2e3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eeb6da2e3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7eeb6da2e3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127f2eb37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8127f2eb37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127f2eb37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8127f2eb37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eeb6da2e3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7eeb6da2e3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eeb6da2e3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7eeb6da2e3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eeb6da2e3_1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7eeb6da2e3_1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1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12"/>
          <p:cNvSpPr txBox="1"/>
          <p:nvPr/>
        </p:nvSpPr>
        <p:spPr>
          <a:xfrm>
            <a:off x="3136197" y="-406080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Page">
  <p:cSld name="Separator Pag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0" y="2056080"/>
            <a:ext cx="9144000" cy="27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400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hyperlink" Target="http://drive.google.com/file/d/1yshI12CQaYRz4C4w3s5fJqgelV7n2llb/view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6.png"/><Relationship Id="rId5" Type="http://schemas.openxmlformats.org/officeDocument/2006/relationships/hyperlink" Target="http://drive.google.com/file/d/1taZYvYbqZjmUzwi1Tf9q46ZxHRqH4dmx/view" TargetMode="Externa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914400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>
            <a:off x="856426" y="1737300"/>
            <a:ext cx="87447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MSDS 403: Final Roadmap Project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						 </a:t>
            </a:r>
            <a:r>
              <a:rPr lang="en-US" sz="1800"/>
              <a:t>Winter 2020</a:t>
            </a:r>
            <a:endParaRPr sz="1800"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1"/>
          </p:nvPr>
        </p:nvSpPr>
        <p:spPr>
          <a:xfrm>
            <a:off x="3653275" y="5847722"/>
            <a:ext cx="70746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sz="2400"/>
              <a:t>Sitara Abraham, Rakshit Bhatt, Isabella Valdescruz, Andrew Bernier</a:t>
            </a:r>
            <a:endParaRPr sz="2400"/>
          </a:p>
        </p:txBody>
      </p:sp>
      <p:pic>
        <p:nvPicPr>
          <p:cNvPr id="2" name="Slide1.mp3" descr="Slide1.mp3">
            <a:hlinkClick r:id="" action="ppaction://media"/>
            <a:extLst>
              <a:ext uri="{FF2B5EF4-FFF2-40B4-BE49-F238E27FC236}">
                <a16:creationId xmlns:a16="http://schemas.microsoft.com/office/drawing/2014/main" id="{B8E4B452-F7FE-AE48-BE01-C58B080ECA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60024" y="6317222"/>
            <a:ext cx="458855" cy="4588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ctrTitle"/>
          </p:nvPr>
        </p:nvSpPr>
        <p:spPr>
          <a:xfrm>
            <a:off x="285750" y="225425"/>
            <a:ext cx="8729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Business Value for New Store Location</a:t>
            </a:r>
            <a:endParaRPr sz="3600"/>
          </a:p>
        </p:txBody>
      </p:sp>
      <p:sp>
        <p:nvSpPr>
          <p:cNvPr id="159" name="Google Shape;159;p23"/>
          <p:cNvSpPr txBox="1">
            <a:spLocks noGrp="1"/>
          </p:cNvSpPr>
          <p:nvPr>
            <p:ph type="subTitle" idx="1"/>
          </p:nvPr>
        </p:nvSpPr>
        <p:spPr>
          <a:xfrm>
            <a:off x="466800" y="1531125"/>
            <a:ext cx="8210400" cy="4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Data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Online sales location analysis - aka “Where are we shipping?”, competitor simulations, cost-benefit modeling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Highly Ranked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Data Analysis and Modeling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Measurement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Stakeholder Impact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-US" sz="2400"/>
              <a:t>Increases revenue, expands market, and achieves one of the Boards top priorities over the next five years</a:t>
            </a:r>
            <a:endParaRPr sz="2400"/>
          </a:p>
        </p:txBody>
      </p:sp>
      <p:sp>
        <p:nvSpPr>
          <p:cNvPr id="160" name="Google Shape;160;p23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" name="Slide10.mp3" descr="Slide10.mp3">
            <a:hlinkClick r:id="" action="ppaction://media"/>
            <a:extLst>
              <a:ext uri="{FF2B5EF4-FFF2-40B4-BE49-F238E27FC236}">
                <a16:creationId xmlns:a16="http://schemas.microsoft.com/office/drawing/2014/main" id="{4166AB15-039C-A547-A0BE-B51A1AD97B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8632" y="5575916"/>
            <a:ext cx="659618" cy="6596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Business Value for Customer Loyalty Program</a:t>
            </a:r>
            <a:endParaRPr sz="3600"/>
          </a:p>
        </p:txBody>
      </p:sp>
      <p:sp>
        <p:nvSpPr>
          <p:cNvPr id="166" name="Google Shape;166;p24"/>
          <p:cNvSpPr txBox="1">
            <a:spLocks noGrp="1"/>
          </p:cNvSpPr>
          <p:nvPr>
            <p:ph type="subTitle" idx="1"/>
          </p:nvPr>
        </p:nvSpPr>
        <p:spPr>
          <a:xfrm>
            <a:off x="457200" y="1714500"/>
            <a:ext cx="8001000" cy="4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Data 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Unifying customer and purchase data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Generates valuable customer data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Highly Ranked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Analytics and Modeling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Data Accessibility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Measurement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-US" sz="2400"/>
              <a:t>Increases revenue and customer retention</a:t>
            </a:r>
            <a:endParaRPr sz="2400"/>
          </a:p>
        </p:txBody>
      </p:sp>
      <p:sp>
        <p:nvSpPr>
          <p:cNvPr id="167" name="Google Shape;167;p24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Customer-loyalty.mp3" descr="Customer-loyalty.mp3">
            <a:hlinkClick r:id="" action="ppaction://media"/>
            <a:extLst>
              <a:ext uri="{FF2B5EF4-FFF2-40B4-BE49-F238E27FC236}">
                <a16:creationId xmlns:a16="http://schemas.microsoft.com/office/drawing/2014/main" id="{45FAEB1F-5DD4-D341-AA99-B2D0E37BA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0400" y="5606975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7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Next Steps and Future Vision</a:t>
            </a:r>
            <a:endParaRPr sz="3600"/>
          </a:p>
        </p:txBody>
      </p:sp>
      <p:sp>
        <p:nvSpPr>
          <p:cNvPr id="173" name="Google Shape;173;p25"/>
          <p:cNvSpPr txBox="1">
            <a:spLocks noGrp="1"/>
          </p:cNvSpPr>
          <p:nvPr>
            <p:ph type="subTitle" idx="1"/>
          </p:nvPr>
        </p:nvSpPr>
        <p:spPr>
          <a:xfrm>
            <a:off x="457200" y="1714500"/>
            <a:ext cx="8001000" cy="4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Important to remain flexible and react quickly to changing business landscape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Build on previous successes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Fraud Detection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Customer Lifetime Value Prediction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○"/>
            </a:pPr>
            <a:r>
              <a:rPr lang="en-US" sz="2400"/>
              <a:t>Customer Segmentation</a:t>
            </a:r>
            <a:endParaRPr sz="2400"/>
          </a:p>
        </p:txBody>
      </p:sp>
      <p:sp>
        <p:nvSpPr>
          <p:cNvPr id="174" name="Google Shape;174;p25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" name="Future State mp3.mp3" descr="Future State mp3.mp3">
            <a:hlinkClick r:id="" action="ppaction://media"/>
            <a:extLst>
              <a:ext uri="{FF2B5EF4-FFF2-40B4-BE49-F238E27FC236}">
                <a16:creationId xmlns:a16="http://schemas.microsoft.com/office/drawing/2014/main" id="{49A39FE2-EBB7-7343-A584-AAE4D92D6F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8830" y="5644880"/>
            <a:ext cx="571695" cy="5716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Introduction</a:t>
            </a:r>
            <a:endParaRPr sz="3600"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1"/>
          </p:nvPr>
        </p:nvSpPr>
        <p:spPr>
          <a:xfrm>
            <a:off x="457200" y="1558825"/>
            <a:ext cx="8001000" cy="46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dirty="0"/>
              <a:t>Discussion Areas: </a:t>
            </a:r>
            <a:endParaRPr sz="2400" dirty="0"/>
          </a:p>
          <a:p>
            <a:pPr marL="1371600" lvl="1" indent="-368300" algn="l" rtl="0">
              <a:spcBef>
                <a:spcPts val="15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Use Case Rankings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Business Value for Top 3 Use Cases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Summary of All Use Cases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Architecture Diagrams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Digital Transformation Roadmap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Proposed Solution </a:t>
            </a:r>
            <a:endParaRPr sz="2200" dirty="0"/>
          </a:p>
          <a:p>
            <a:pPr marL="1371600" lvl="1" indent="-368300" algn="l" rtl="0"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 dirty="0"/>
              <a:t>Next Steps and Future Vision</a:t>
            </a:r>
            <a:endParaRPr sz="2200" dirty="0"/>
          </a:p>
          <a:p>
            <a:pPr marL="9144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400" dirty="0"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2" name="Rocky - Introduction (Slide 2).mp3" descr="Rocky - Introduction (Slide 2).mp3">
            <a:hlinkClick r:id="" action="ppaction://media"/>
            <a:extLst>
              <a:ext uri="{FF2B5EF4-FFF2-40B4-BE49-F238E27FC236}">
                <a16:creationId xmlns:a16="http://schemas.microsoft.com/office/drawing/2014/main" id="{F231172D-FA35-FF49-920B-36E6112130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11503" y="5678631"/>
            <a:ext cx="550594" cy="5505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Summary of all Use Cases</a:t>
            </a:r>
            <a:endParaRPr sz="3600"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457200" y="1714500"/>
            <a:ext cx="8001000" cy="4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Customer Loyalty Program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New Store Location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Targeted Marketing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Fraud Detection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Customer Lifetime Value prediction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Customer Segmentation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Social Shopping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Sentiment Analysis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Augmented Reality 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-US" sz="1800"/>
              <a:t>Digital/Physical Customer Experience</a:t>
            </a:r>
            <a:endParaRPr sz="1800"/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110" name="Google Shape;110;p16" title="Summary of Use Cases (online-audio-converter.com)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62292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ummary of Use Cases (online-audio-converter.com).mp3" descr="Summary of Use Cases (online-audio-converter.com).mp3">
            <a:hlinkClick r:id="" action="ppaction://media"/>
            <a:extLst>
              <a:ext uri="{FF2B5EF4-FFF2-40B4-BE49-F238E27FC236}">
                <a16:creationId xmlns:a16="http://schemas.microsoft.com/office/drawing/2014/main" id="{6179AB0F-625D-2C4F-82B1-DA49D9DFB6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64429" y="5682123"/>
            <a:ext cx="547077" cy="547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685800" y="-23177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Final Use Case Rankings</a:t>
            </a:r>
            <a:endParaRPr sz="360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graphicFrame>
        <p:nvGraphicFramePr>
          <p:cNvPr id="117" name="Google Shape;117;p17"/>
          <p:cNvGraphicFramePr/>
          <p:nvPr>
            <p:extLst>
              <p:ext uri="{D42A27DB-BD31-4B8C-83A1-F6EECF244321}">
                <p14:modId xmlns:p14="http://schemas.microsoft.com/office/powerpoint/2010/main" val="2472731500"/>
              </p:ext>
            </p:extLst>
          </p:nvPr>
        </p:nvGraphicFramePr>
        <p:xfrm>
          <a:off x="262568" y="1238225"/>
          <a:ext cx="8674200" cy="4896160"/>
        </p:xfrm>
        <a:graphic>
          <a:graphicData uri="http://schemas.openxmlformats.org/drawingml/2006/table">
            <a:tbl>
              <a:tblPr>
                <a:noFill/>
                <a:tableStyleId>{BBF5397F-5BED-4AFB-BEA6-914779CA4E84}</a:tableStyleId>
              </a:tblPr>
              <a:tblGrid>
                <a:gridCol w="357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1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6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Use Case 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Stakeholder Impact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Data Accessibility/Viability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Enterprise Architecture Implementation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Loyalty Program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3.88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4.13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3.6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New Store Location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3.38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2.87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Targeted Marketing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3.75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3.6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3.6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Fraud Detection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2.87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Lifetime Value Prediction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3.37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3.6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Segmentation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3.25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3.25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3.6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Social Shopping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3.25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Sentiment Analysis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2.9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2.9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Augmented Reality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3.37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1.4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Digital / Physical Customer Experience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3.38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2.25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2.4</a:t>
                      </a:r>
                      <a:endParaRPr dirty="0"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>
            <a:spLocks noGrp="1"/>
          </p:cNvSpPr>
          <p:nvPr>
            <p:ph type="ctrTitle"/>
          </p:nvPr>
        </p:nvSpPr>
        <p:spPr>
          <a:xfrm>
            <a:off x="685800" y="-23177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Final Use Case Rankings (Cont.)</a:t>
            </a:r>
            <a:endParaRPr sz="3600"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aphicFrame>
        <p:nvGraphicFramePr>
          <p:cNvPr id="124" name="Google Shape;124;p18"/>
          <p:cNvGraphicFramePr/>
          <p:nvPr/>
        </p:nvGraphicFramePr>
        <p:xfrm>
          <a:off x="262600" y="1048075"/>
          <a:ext cx="8674200" cy="4837555"/>
        </p:xfrm>
        <a:graphic>
          <a:graphicData uri="http://schemas.openxmlformats.org/drawingml/2006/table">
            <a:tbl>
              <a:tblPr>
                <a:noFill/>
                <a:tableStyleId>{BBF5397F-5BED-4AFB-BEA6-914779CA4E84}</a:tableStyleId>
              </a:tblPr>
              <a:tblGrid>
                <a:gridCol w="357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1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6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Use Case 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Data Governance and Compliance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Measurement 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Data Analysis and Modeling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Loyalty Program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New Store Location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Targeted Marketing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Fraud Detection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Lifetime Value Prediction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Segmentation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Social Shopping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Sentiment Analysis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Augmented Reality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Digital / Physical Customer Experience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ctrTitle"/>
          </p:nvPr>
        </p:nvSpPr>
        <p:spPr>
          <a:xfrm>
            <a:off x="685800" y="-23177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Final Use Case Rankings (Cont.)</a:t>
            </a:r>
            <a:endParaRPr sz="3600"/>
          </a:p>
        </p:txBody>
      </p:sp>
      <p:sp>
        <p:nvSpPr>
          <p:cNvPr id="130" name="Google Shape;130;p19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graphicFrame>
        <p:nvGraphicFramePr>
          <p:cNvPr id="131" name="Google Shape;131;p19"/>
          <p:cNvGraphicFramePr/>
          <p:nvPr/>
        </p:nvGraphicFramePr>
        <p:xfrm>
          <a:off x="685800" y="982225"/>
          <a:ext cx="7830400" cy="4837555"/>
        </p:xfrm>
        <a:graphic>
          <a:graphicData uri="http://schemas.openxmlformats.org/drawingml/2006/table">
            <a:tbl>
              <a:tblPr>
                <a:noFill/>
                <a:tableStyleId>{BBF5397F-5BED-4AFB-BEA6-914779CA4E84}</a:tableStyleId>
              </a:tblPr>
              <a:tblGrid>
                <a:gridCol w="578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4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6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Use Case 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Average</a:t>
                      </a:r>
                      <a:endParaRPr/>
                    </a:p>
                  </a:txBody>
                  <a:tcPr marL="91425" marR="91425" marT="91425" marB="91425">
                    <a:lnB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457200" lvl="0" indent="-31750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en-US" b="1"/>
                        <a:t>Customer Loyalty Program </a:t>
                      </a:r>
                      <a:endParaRPr b="1"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3.76</a:t>
                      </a:r>
                      <a:endParaRPr b="1"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9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45720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                      2.     New Store Location </a:t>
                      </a:r>
                      <a:endParaRPr b="1"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3.29</a:t>
                      </a:r>
                      <a:endParaRPr b="1"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                               3.     Targeted Marketing</a:t>
                      </a:r>
                      <a:endParaRPr b="1"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/>
                        <a:t>3.24</a:t>
                      </a:r>
                      <a:endParaRPr b="1"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Fraud Detection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3.22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Lifetime Value Prediction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3.02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Customer Segmentation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 2.85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Social Shopping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2.82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Sentiment Analysis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2.42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Augmented Reality 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2.29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Digital / Physical Customer Experience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2.17</a:t>
                      </a:r>
                      <a:endParaRPr/>
                    </a:p>
                  </a:txBody>
                  <a:tcPr marL="28575" marR="28575" marT="91425" marB="9142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Digital Transformation Roadmap</a:t>
            </a:r>
            <a:endParaRPr sz="3600"/>
          </a:p>
        </p:txBody>
      </p:sp>
      <p:sp>
        <p:nvSpPr>
          <p:cNvPr id="137" name="Google Shape;137;p20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 rotWithShape="1">
          <a:blip r:embed="rId5">
            <a:alphaModFix/>
          </a:blip>
          <a:srcRect l="-1720" r="1719"/>
          <a:stretch/>
        </p:blipFill>
        <p:spPr>
          <a:xfrm>
            <a:off x="122275" y="1409700"/>
            <a:ext cx="8814498" cy="4834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ocky-Digital-Transformation-Roadmap-_Slide-11_.mp3" descr="Rocky-Digital-Transformation-Roadmap-_Slide-11_.mp3">
            <a:hlinkClick r:id="" action="ppaction://media"/>
            <a:extLst>
              <a:ext uri="{FF2B5EF4-FFF2-40B4-BE49-F238E27FC236}">
                <a16:creationId xmlns:a16="http://schemas.microsoft.com/office/drawing/2014/main" id="{957B7D57-806F-2342-B1B9-81C1B5ADCC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9386" y="538749"/>
            <a:ext cx="557628" cy="5576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Architecture Diagram</a:t>
            </a:r>
            <a:endParaRPr sz="3600"/>
          </a:p>
        </p:txBody>
      </p:sp>
      <p:sp>
        <p:nvSpPr>
          <p:cNvPr id="144" name="Google Shape;144;p21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050" y="1493325"/>
            <a:ext cx="8106583" cy="4356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8.mp3" descr="Slide8.mp3">
            <a:hlinkClick r:id="" action="ppaction://media"/>
            <a:extLst>
              <a:ext uri="{FF2B5EF4-FFF2-40B4-BE49-F238E27FC236}">
                <a16:creationId xmlns:a16="http://schemas.microsoft.com/office/drawing/2014/main" id="{1AB714B9-E300-8B41-9BF7-997A87DC3D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24069" y="386593"/>
            <a:ext cx="599831" cy="599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ctrTitle"/>
          </p:nvPr>
        </p:nvSpPr>
        <p:spPr>
          <a:xfrm>
            <a:off x="685800" y="225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/>
              <a:t>Business Value for Targeted Marketing </a:t>
            </a:r>
            <a:endParaRPr sz="3600"/>
          </a:p>
        </p:txBody>
      </p:sp>
      <p:sp>
        <p:nvSpPr>
          <p:cNvPr id="151" name="Google Shape;151;p22"/>
          <p:cNvSpPr txBox="1">
            <a:spLocks noGrp="1"/>
          </p:cNvSpPr>
          <p:nvPr>
            <p:ph type="subTitle" idx="1"/>
          </p:nvPr>
        </p:nvSpPr>
        <p:spPr>
          <a:xfrm>
            <a:off x="457200" y="1714500"/>
            <a:ext cx="8001000" cy="4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Data 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Modeling possibilities include A/B testing, recommendation systems, regression models for dynamic pricing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Highly Ranked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Data procurement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Governance/Compliance</a:t>
            </a:r>
            <a:endParaRPr sz="2400"/>
          </a:p>
          <a:p>
            <a:pPr marL="1371600" lvl="1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Visualization</a:t>
            </a:r>
            <a:endParaRPr sz="2400"/>
          </a:p>
          <a:p>
            <a:pPr marL="457200" lvl="0" indent="-381000" algn="l" rtl="0"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-US" sz="2400"/>
              <a:t>Impact derived from ad and website driven sales</a:t>
            </a:r>
            <a:endParaRPr sz="2400"/>
          </a:p>
        </p:txBody>
      </p:sp>
      <p:sp>
        <p:nvSpPr>
          <p:cNvPr id="152" name="Google Shape;152;p22"/>
          <p:cNvSpPr txBox="1">
            <a:spLocks noGrp="1"/>
          </p:cNvSpPr>
          <p:nvPr>
            <p:ph type="sldNum" idx="12"/>
          </p:nvPr>
        </p:nvSpPr>
        <p:spPr>
          <a:xfrm>
            <a:off x="8339168" y="6356350"/>
            <a:ext cx="59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53" name="Google Shape;153;p22" title="Targeted Marketing Business Value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622920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Targeted Marketing Business Value.mp3" descr="Targeted Marketing Business Value.mp3">
            <a:hlinkClick r:id="" action="ppaction://media"/>
            <a:extLst>
              <a:ext uri="{FF2B5EF4-FFF2-40B4-BE49-F238E27FC236}">
                <a16:creationId xmlns:a16="http://schemas.microsoft.com/office/drawing/2014/main" id="{341E4E72-FBCE-774C-9D34-8DCD8180E6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31568" y="554340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5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453</Words>
  <Application>Microsoft Macintosh PowerPoint</Application>
  <PresentationFormat>On-screen Show (4:3)</PresentationFormat>
  <Paragraphs>180</Paragraphs>
  <Slides>12</Slides>
  <Notes>12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MSDS 403: Final Roadmap Project        Winter 2020</vt:lpstr>
      <vt:lpstr>Introduction</vt:lpstr>
      <vt:lpstr>Summary of all Use Cases</vt:lpstr>
      <vt:lpstr>Final Use Case Rankings</vt:lpstr>
      <vt:lpstr>Final Use Case Rankings (Cont.)</vt:lpstr>
      <vt:lpstr>Final Use Case Rankings (Cont.)</vt:lpstr>
      <vt:lpstr>Digital Transformation Roadmap</vt:lpstr>
      <vt:lpstr>Architecture Diagram</vt:lpstr>
      <vt:lpstr>Business Value for Targeted Marketing </vt:lpstr>
      <vt:lpstr>Business Value for New Store Location</vt:lpstr>
      <vt:lpstr>Business Value for Customer Loyalty Program</vt:lpstr>
      <vt:lpstr>Next Steps and Future Vision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MSDS 403: Final Roadmap Project        Winter 2020</dc:title>
  <cp:lastModifiedBy>Isabella May Valdescruz</cp:lastModifiedBy>
  <cp:revision>2</cp:revision>
  <dcterms:modified xsi:type="dcterms:W3CDTF">2020-03-09T04:23:59Z</dcterms:modified>
</cp:coreProperties>
</file>